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56" r:id="rId2"/>
    <p:sldId id="257" r:id="rId3"/>
    <p:sldId id="258" r:id="rId4"/>
    <p:sldId id="259" r:id="rId5"/>
    <p:sldId id="260" r:id="rId6"/>
    <p:sldId id="261" r:id="rId7"/>
    <p:sldId id="262" r:id="rId8"/>
    <p:sldId id="263" r:id="rId9"/>
    <p:sldId id="264" r:id="rId10"/>
    <p:sldId id="265" r:id="rId11"/>
    <p:sldId id="266" r:id="rId12"/>
    <p:sldId id="274" r:id="rId13"/>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CE15EC-2DF6-4211-9971-709D04FA8A2E}" v="2" dt="2024-01-19T05:19:48.3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5772B5D-1B98-F0F1-6F58-EC6DAF2518A0}"/>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C9B419CA-430F-8089-747D-975AF022112C}"/>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1/28/2024 pm</a:t>
            </a:r>
          </a:p>
        </p:txBody>
      </p:sp>
      <p:sp>
        <p:nvSpPr>
          <p:cNvPr id="4" name="Footer Placeholder 3">
            <a:extLst>
              <a:ext uri="{FF2B5EF4-FFF2-40B4-BE49-F238E27FC236}">
                <a16:creationId xmlns:a16="http://schemas.microsoft.com/office/drawing/2014/main" id="{0549C966-76C5-7F50-D4BE-E18679A23D80}"/>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Bruce Molock</a:t>
            </a:r>
          </a:p>
        </p:txBody>
      </p:sp>
      <p:sp>
        <p:nvSpPr>
          <p:cNvPr id="5" name="Slide Number Placeholder 4">
            <a:extLst>
              <a:ext uri="{FF2B5EF4-FFF2-40B4-BE49-F238E27FC236}">
                <a16:creationId xmlns:a16="http://schemas.microsoft.com/office/drawing/2014/main" id="{C5D64D1D-4627-E03C-CCC7-02CD9567701E}"/>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11E82354-A4DA-4D5C-9289-E2FB49E9C4E0}"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681012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1/28/2024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Bruce Molock</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486DBA71-8D15-46B9-9898-B91FD1E5002C}" type="slidenum">
              <a:rPr lang="en-US" smtClean="0"/>
              <a:t>‹#›</a:t>
            </a:fld>
            <a:endParaRPr lang="en-US"/>
          </a:p>
        </p:txBody>
      </p:sp>
    </p:spTree>
    <p:extLst>
      <p:ext uri="{BB962C8B-B14F-4D97-AF65-F5344CB8AC3E}">
        <p14:creationId xmlns:p14="http://schemas.microsoft.com/office/powerpoint/2010/main" val="3667309766"/>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AF67F1-3A9B-4FEC-82ED-B2FA647C4B0C}" type="datetimeFigureOut">
              <a:rPr lang="en-US" smtClean="0"/>
              <a:t>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A6DFEA-FEF3-4BA7-9272-B1A7668A7715}" type="slidenum">
              <a:rPr lang="en-US" smtClean="0"/>
              <a:t>‹#›</a:t>
            </a:fld>
            <a:endParaRPr lang="en-US"/>
          </a:p>
        </p:txBody>
      </p:sp>
    </p:spTree>
    <p:extLst>
      <p:ext uri="{BB962C8B-B14F-4D97-AF65-F5344CB8AC3E}">
        <p14:creationId xmlns:p14="http://schemas.microsoft.com/office/powerpoint/2010/main" val="43802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AF67F1-3A9B-4FEC-82ED-B2FA647C4B0C}" type="datetimeFigureOut">
              <a:rPr lang="en-US" smtClean="0"/>
              <a:t>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A6DFEA-FEF3-4BA7-9272-B1A7668A7715}" type="slidenum">
              <a:rPr lang="en-US" smtClean="0"/>
              <a:t>‹#›</a:t>
            </a:fld>
            <a:endParaRPr lang="en-US"/>
          </a:p>
        </p:txBody>
      </p:sp>
    </p:spTree>
    <p:extLst>
      <p:ext uri="{BB962C8B-B14F-4D97-AF65-F5344CB8AC3E}">
        <p14:creationId xmlns:p14="http://schemas.microsoft.com/office/powerpoint/2010/main" val="2764646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AF67F1-3A9B-4FEC-82ED-B2FA647C4B0C}" type="datetimeFigureOut">
              <a:rPr lang="en-US" smtClean="0"/>
              <a:t>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A6DFEA-FEF3-4BA7-9272-B1A7668A7715}" type="slidenum">
              <a:rPr lang="en-US" smtClean="0"/>
              <a:t>‹#›</a:t>
            </a:fld>
            <a:endParaRPr lang="en-US"/>
          </a:p>
        </p:txBody>
      </p:sp>
    </p:spTree>
    <p:extLst>
      <p:ext uri="{BB962C8B-B14F-4D97-AF65-F5344CB8AC3E}">
        <p14:creationId xmlns:p14="http://schemas.microsoft.com/office/powerpoint/2010/main" val="1715089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AF67F1-3A9B-4FEC-82ED-B2FA647C4B0C}" type="datetimeFigureOut">
              <a:rPr lang="en-US" smtClean="0"/>
              <a:t>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A6DFEA-FEF3-4BA7-9272-B1A7668A7715}" type="slidenum">
              <a:rPr lang="en-US" smtClean="0"/>
              <a:t>‹#›</a:t>
            </a:fld>
            <a:endParaRPr lang="en-US"/>
          </a:p>
        </p:txBody>
      </p:sp>
    </p:spTree>
    <p:extLst>
      <p:ext uri="{BB962C8B-B14F-4D97-AF65-F5344CB8AC3E}">
        <p14:creationId xmlns:p14="http://schemas.microsoft.com/office/powerpoint/2010/main" val="1015081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0AF67F1-3A9B-4FEC-82ED-B2FA647C4B0C}" type="datetimeFigureOut">
              <a:rPr lang="en-US" smtClean="0"/>
              <a:t>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A6DFEA-FEF3-4BA7-9272-B1A7668A7715}" type="slidenum">
              <a:rPr lang="en-US" smtClean="0"/>
              <a:t>‹#›</a:t>
            </a:fld>
            <a:endParaRPr lang="en-US"/>
          </a:p>
        </p:txBody>
      </p:sp>
    </p:spTree>
    <p:extLst>
      <p:ext uri="{BB962C8B-B14F-4D97-AF65-F5344CB8AC3E}">
        <p14:creationId xmlns:p14="http://schemas.microsoft.com/office/powerpoint/2010/main" val="3717955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AF67F1-3A9B-4FEC-82ED-B2FA647C4B0C}" type="datetimeFigureOut">
              <a:rPr lang="en-US" smtClean="0"/>
              <a:t>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A6DFEA-FEF3-4BA7-9272-B1A7668A7715}" type="slidenum">
              <a:rPr lang="en-US" smtClean="0"/>
              <a:t>‹#›</a:t>
            </a:fld>
            <a:endParaRPr lang="en-US"/>
          </a:p>
        </p:txBody>
      </p:sp>
    </p:spTree>
    <p:extLst>
      <p:ext uri="{BB962C8B-B14F-4D97-AF65-F5344CB8AC3E}">
        <p14:creationId xmlns:p14="http://schemas.microsoft.com/office/powerpoint/2010/main" val="2729847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AF67F1-3A9B-4FEC-82ED-B2FA647C4B0C}" type="datetimeFigureOut">
              <a:rPr lang="en-US" smtClean="0"/>
              <a:t>1/27/2024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A6DFEA-FEF3-4BA7-9272-B1A7668A7715}" type="slidenum">
              <a:rPr lang="en-US" smtClean="0"/>
              <a:t>‹#›</a:t>
            </a:fld>
            <a:endParaRPr lang="en-US"/>
          </a:p>
        </p:txBody>
      </p:sp>
    </p:spTree>
    <p:extLst>
      <p:ext uri="{BB962C8B-B14F-4D97-AF65-F5344CB8AC3E}">
        <p14:creationId xmlns:p14="http://schemas.microsoft.com/office/powerpoint/2010/main" val="975788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AF67F1-3A9B-4FEC-82ED-B2FA647C4B0C}" type="datetimeFigureOut">
              <a:rPr lang="en-US" smtClean="0"/>
              <a:t>1/27/2024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A6DFEA-FEF3-4BA7-9272-B1A7668A7715}" type="slidenum">
              <a:rPr lang="en-US" smtClean="0"/>
              <a:t>‹#›</a:t>
            </a:fld>
            <a:endParaRPr lang="en-US"/>
          </a:p>
        </p:txBody>
      </p:sp>
    </p:spTree>
    <p:extLst>
      <p:ext uri="{BB962C8B-B14F-4D97-AF65-F5344CB8AC3E}">
        <p14:creationId xmlns:p14="http://schemas.microsoft.com/office/powerpoint/2010/main" val="2541941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AF67F1-3A9B-4FEC-82ED-B2FA647C4B0C}" type="datetimeFigureOut">
              <a:rPr lang="en-US" smtClean="0"/>
              <a:t>1/27/2024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A6DFEA-FEF3-4BA7-9272-B1A7668A7715}" type="slidenum">
              <a:rPr lang="en-US" smtClean="0"/>
              <a:t>‹#›</a:t>
            </a:fld>
            <a:endParaRPr lang="en-US"/>
          </a:p>
        </p:txBody>
      </p:sp>
    </p:spTree>
    <p:extLst>
      <p:ext uri="{BB962C8B-B14F-4D97-AF65-F5344CB8AC3E}">
        <p14:creationId xmlns:p14="http://schemas.microsoft.com/office/powerpoint/2010/main" val="728577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AF67F1-3A9B-4FEC-82ED-B2FA647C4B0C}" type="datetimeFigureOut">
              <a:rPr lang="en-US" smtClean="0"/>
              <a:t>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A6DFEA-FEF3-4BA7-9272-B1A7668A7715}" type="slidenum">
              <a:rPr lang="en-US" smtClean="0"/>
              <a:t>‹#›</a:t>
            </a:fld>
            <a:endParaRPr lang="en-US"/>
          </a:p>
        </p:txBody>
      </p:sp>
    </p:spTree>
    <p:extLst>
      <p:ext uri="{BB962C8B-B14F-4D97-AF65-F5344CB8AC3E}">
        <p14:creationId xmlns:p14="http://schemas.microsoft.com/office/powerpoint/2010/main" val="2626179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0AF67F1-3A9B-4FEC-82ED-B2FA647C4B0C}" type="datetimeFigureOut">
              <a:rPr lang="en-US" smtClean="0"/>
              <a:t>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A6DFEA-FEF3-4BA7-9272-B1A7668A7715}" type="slidenum">
              <a:rPr lang="en-US" smtClean="0"/>
              <a:t>‹#›</a:t>
            </a:fld>
            <a:endParaRPr lang="en-US"/>
          </a:p>
        </p:txBody>
      </p:sp>
    </p:spTree>
    <p:extLst>
      <p:ext uri="{BB962C8B-B14F-4D97-AF65-F5344CB8AC3E}">
        <p14:creationId xmlns:p14="http://schemas.microsoft.com/office/powerpoint/2010/main" val="294394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0AF67F1-3A9B-4FEC-82ED-B2FA647C4B0C}" type="datetimeFigureOut">
              <a:rPr lang="en-US" smtClean="0"/>
              <a:t>1/27/2024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2A6DFEA-FEF3-4BA7-9272-B1A7668A7715}" type="slidenum">
              <a:rPr lang="en-US" smtClean="0"/>
              <a:t>‹#›</a:t>
            </a:fld>
            <a:endParaRPr lang="en-US"/>
          </a:p>
        </p:txBody>
      </p:sp>
    </p:spTree>
    <p:extLst>
      <p:ext uri="{BB962C8B-B14F-4D97-AF65-F5344CB8AC3E}">
        <p14:creationId xmlns:p14="http://schemas.microsoft.com/office/powerpoint/2010/main" val="34738072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219498-D544-41AC-98FE-8F956EF66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500DBFC-17A9-4E0A-AEE2-A49F9AEEF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7E4C013-250D-CD35-A6C7-152EA90D122E}"/>
              </a:ext>
            </a:extLst>
          </p:cNvPr>
          <p:cNvSpPr>
            <a:spLocks noGrp="1"/>
          </p:cNvSpPr>
          <p:nvPr>
            <p:ph type="ctrTitle"/>
          </p:nvPr>
        </p:nvSpPr>
        <p:spPr>
          <a:xfrm>
            <a:off x="360688" y="3616659"/>
            <a:ext cx="4207546" cy="2840521"/>
          </a:xfrm>
        </p:spPr>
        <p:txBody>
          <a:bodyPr anchor="t">
            <a:spAutoFit/>
          </a:bodyPr>
          <a:lstStyle/>
          <a:p>
            <a:r>
              <a:rPr lang="en-US" sz="6600" b="1" dirty="0"/>
              <a:t>ARE WE ASHAMED?</a:t>
            </a:r>
          </a:p>
        </p:txBody>
      </p:sp>
      <p:sp>
        <p:nvSpPr>
          <p:cNvPr id="3" name="Subtitle 2">
            <a:extLst>
              <a:ext uri="{FF2B5EF4-FFF2-40B4-BE49-F238E27FC236}">
                <a16:creationId xmlns:a16="http://schemas.microsoft.com/office/drawing/2014/main" id="{CF97CDA8-5D7F-B684-5466-DB1BEE30574F}"/>
              </a:ext>
            </a:extLst>
          </p:cNvPr>
          <p:cNvSpPr>
            <a:spLocks noGrp="1"/>
          </p:cNvSpPr>
          <p:nvPr>
            <p:ph type="subTitle" idx="1"/>
          </p:nvPr>
        </p:nvSpPr>
        <p:spPr>
          <a:xfrm>
            <a:off x="360688" y="419436"/>
            <a:ext cx="4320494" cy="3197222"/>
          </a:xfrm>
        </p:spPr>
        <p:txBody>
          <a:bodyPr anchor="b">
            <a:spAutoFit/>
          </a:bodyPr>
          <a:lstStyle/>
          <a:p>
            <a:pPr algn="l"/>
            <a:r>
              <a:rPr lang="en-US" sz="2800" b="1" dirty="0"/>
              <a:t>Romans 1:16, “</a:t>
            </a:r>
            <a:r>
              <a:rPr lang="en-US" sz="2800" b="1" u="sng" dirty="0"/>
              <a:t>For I am not ashamed of the gospel of Christ</a:t>
            </a:r>
            <a:r>
              <a:rPr lang="en-US" sz="2800" b="1" dirty="0"/>
              <a:t>: for it is the power of God unto salvation to every one that believeth; to the Jew first, and also to the Greek.”</a:t>
            </a:r>
          </a:p>
        </p:txBody>
      </p:sp>
      <p:grpSp>
        <p:nvGrpSpPr>
          <p:cNvPr id="13" name="Group 12">
            <a:extLst>
              <a:ext uri="{FF2B5EF4-FFF2-40B4-BE49-F238E27FC236}">
                <a16:creationId xmlns:a16="http://schemas.microsoft.com/office/drawing/2014/main" id="{D74613BB-817C-4C4F-8A24-4936F2F064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575767" y="52996"/>
            <a:ext cx="4570022" cy="6805005"/>
            <a:chOff x="6101023" y="52996"/>
            <a:chExt cx="6093363" cy="6805005"/>
          </a:xfrm>
        </p:grpSpPr>
        <p:sp>
          <p:nvSpPr>
            <p:cNvPr id="14" name="Freeform: Shape 13">
              <a:extLst>
                <a:ext uri="{FF2B5EF4-FFF2-40B4-BE49-F238E27FC236}">
                  <a16:creationId xmlns:a16="http://schemas.microsoft.com/office/drawing/2014/main" id="{926C820D-9A01-44F0-AE18-C2DAB089B8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01024" y="52997"/>
              <a:ext cx="6093362" cy="6805004"/>
            </a:xfrm>
            <a:custGeom>
              <a:avLst/>
              <a:gdLst>
                <a:gd name="connsiteX0" fmla="*/ 3517682 w 5890490"/>
                <a:gd name="connsiteY0" fmla="*/ 0 h 6578439"/>
                <a:gd name="connsiteX1" fmla="*/ 5849513 w 5890490"/>
                <a:gd name="connsiteY1" fmla="*/ 841730 h 6578439"/>
                <a:gd name="connsiteX2" fmla="*/ 5890490 w 5890490"/>
                <a:gd name="connsiteY2" fmla="*/ 879060 h 6578439"/>
                <a:gd name="connsiteX3" fmla="*/ 5890490 w 5890490"/>
                <a:gd name="connsiteY3" fmla="*/ 1816052 h 6578439"/>
                <a:gd name="connsiteX4" fmla="*/ 5856961 w 5890490"/>
                <a:gd name="connsiteY4" fmla="*/ 1771023 h 6578439"/>
                <a:gd name="connsiteX5" fmla="*/ 5655397 w 5890490"/>
                <a:gd name="connsiteY5" fmla="*/ 1548813 h 6578439"/>
                <a:gd name="connsiteX6" fmla="*/ 3517682 w 5890490"/>
                <a:gd name="connsiteY6" fmla="*/ 658717 h 6578439"/>
                <a:gd name="connsiteX7" fmla="*/ 2395696 w 5890490"/>
                <a:gd name="connsiteY7" fmla="*/ 850721 h 6578439"/>
                <a:gd name="connsiteX8" fmla="*/ 1519955 w 5890490"/>
                <a:gd name="connsiteY8" fmla="*/ 1450441 h 6578439"/>
                <a:gd name="connsiteX9" fmla="*/ 1223630 w 5890490"/>
                <a:gd name="connsiteY9" fmla="*/ 1841430 h 6578439"/>
                <a:gd name="connsiteX10" fmla="*/ 1075857 w 5890490"/>
                <a:gd name="connsiteY10" fmla="*/ 2329343 h 6578439"/>
                <a:gd name="connsiteX11" fmla="*/ 731010 w 5890490"/>
                <a:gd name="connsiteY11" fmla="*/ 3483744 h 6578439"/>
                <a:gd name="connsiteX12" fmla="*/ 741000 w 5890490"/>
                <a:gd name="connsiteY12" fmla="*/ 4479719 h 6578439"/>
                <a:gd name="connsiteX13" fmla="*/ 1315615 w 5890490"/>
                <a:gd name="connsiteY13" fmla="*/ 5443827 h 6578439"/>
                <a:gd name="connsiteX14" fmla="*/ 2277503 w 5890490"/>
                <a:gd name="connsiteY14" fmla="*/ 6259386 h 6578439"/>
                <a:gd name="connsiteX15" fmla="*/ 3439448 w 5890490"/>
                <a:gd name="connsiteY15" fmla="*/ 6551739 h 6578439"/>
                <a:gd name="connsiteX16" fmla="*/ 4408732 w 5890490"/>
                <a:gd name="connsiteY16" fmla="*/ 6255172 h 6578439"/>
                <a:gd name="connsiteX17" fmla="*/ 5343243 w 5890490"/>
                <a:gd name="connsiteY17" fmla="*/ 5442509 h 6578439"/>
                <a:gd name="connsiteX18" fmla="*/ 5745566 w 5890490"/>
                <a:gd name="connsiteY18" fmla="*/ 5056656 h 6578439"/>
                <a:gd name="connsiteX19" fmla="*/ 5890490 w 5890490"/>
                <a:gd name="connsiteY19" fmla="*/ 4920880 h 6578439"/>
                <a:gd name="connsiteX20" fmla="*/ 5890490 w 5890490"/>
                <a:gd name="connsiteY20" fmla="*/ 5821966 h 6578439"/>
                <a:gd name="connsiteX21" fmla="*/ 5802002 w 5890490"/>
                <a:gd name="connsiteY21" fmla="*/ 5907904 h 6578439"/>
                <a:gd name="connsiteX22" fmla="*/ 5294358 w 5890490"/>
                <a:gd name="connsiteY22" fmla="*/ 6397505 h 6578439"/>
                <a:gd name="connsiteX23" fmla="*/ 5077178 w 5890490"/>
                <a:gd name="connsiteY23" fmla="*/ 6578439 h 6578439"/>
                <a:gd name="connsiteX24" fmla="*/ 1567290 w 5890490"/>
                <a:gd name="connsiteY24" fmla="*/ 6578439 h 6578439"/>
                <a:gd name="connsiteX25" fmla="*/ 1508588 w 5890490"/>
                <a:gd name="connsiteY25" fmla="*/ 6535186 h 6578439"/>
                <a:gd name="connsiteX26" fmla="*/ 826498 w 5890490"/>
                <a:gd name="connsiteY26" fmla="*/ 5876034 h 6578439"/>
                <a:gd name="connsiteX27" fmla="*/ 122403 w 5890490"/>
                <a:gd name="connsiteY27" fmla="*/ 3255655 h 6578439"/>
                <a:gd name="connsiteX28" fmla="*/ 1061197 w 5890490"/>
                <a:gd name="connsiteY28" fmla="*/ 984650 h 6578439"/>
                <a:gd name="connsiteX29" fmla="*/ 3517682 w 5890490"/>
                <a:gd name="connsiteY29"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890490" h="6578439">
                  <a:moveTo>
                    <a:pt x="3517682" y="0"/>
                  </a:moveTo>
                  <a:cubicBezTo>
                    <a:pt x="4402016" y="0"/>
                    <a:pt x="5213741" y="315483"/>
                    <a:pt x="5849513" y="841730"/>
                  </a:cubicBezTo>
                  <a:lnTo>
                    <a:pt x="5890490" y="879060"/>
                  </a:lnTo>
                  <a:lnTo>
                    <a:pt x="5890490" y="1816052"/>
                  </a:lnTo>
                  <a:lnTo>
                    <a:pt x="5856961" y="1771023"/>
                  </a:lnTo>
                  <a:cubicBezTo>
                    <a:pt x="5793650" y="1694076"/>
                    <a:pt x="5726429" y="1619959"/>
                    <a:pt x="5655397" y="1548813"/>
                  </a:cubicBezTo>
                  <a:cubicBezTo>
                    <a:pt x="5082208" y="974906"/>
                    <a:pt x="4322973" y="658717"/>
                    <a:pt x="3517682" y="658717"/>
                  </a:cubicBezTo>
                  <a:cubicBezTo>
                    <a:pt x="3085520" y="658717"/>
                    <a:pt x="2718488" y="721533"/>
                    <a:pt x="2395696" y="850721"/>
                  </a:cubicBezTo>
                  <a:cubicBezTo>
                    <a:pt x="2079132" y="977407"/>
                    <a:pt x="1792668" y="1173626"/>
                    <a:pt x="1519955" y="1450441"/>
                  </a:cubicBezTo>
                  <a:cubicBezTo>
                    <a:pt x="1330275" y="1642840"/>
                    <a:pt x="1263719" y="1756094"/>
                    <a:pt x="1223630" y="1841430"/>
                  </a:cubicBezTo>
                  <a:cubicBezTo>
                    <a:pt x="1166545" y="1962981"/>
                    <a:pt x="1128532" y="2116663"/>
                    <a:pt x="1075857" y="2329343"/>
                  </a:cubicBezTo>
                  <a:cubicBezTo>
                    <a:pt x="1008652" y="2601153"/>
                    <a:pt x="916537" y="2973574"/>
                    <a:pt x="731010" y="3483744"/>
                  </a:cubicBezTo>
                  <a:cubicBezTo>
                    <a:pt x="617488" y="3795981"/>
                    <a:pt x="620731" y="4121653"/>
                    <a:pt x="741000" y="4479719"/>
                  </a:cubicBezTo>
                  <a:cubicBezTo>
                    <a:pt x="847257" y="4796172"/>
                    <a:pt x="1045888" y="5129481"/>
                    <a:pt x="1315615" y="5443827"/>
                  </a:cubicBezTo>
                  <a:cubicBezTo>
                    <a:pt x="1630753" y="5810980"/>
                    <a:pt x="1945371" y="6077784"/>
                    <a:pt x="2277503" y="6259386"/>
                  </a:cubicBezTo>
                  <a:cubicBezTo>
                    <a:pt x="2637530" y="6456133"/>
                    <a:pt x="3017536" y="6551739"/>
                    <a:pt x="3439448" y="6551739"/>
                  </a:cubicBezTo>
                  <a:cubicBezTo>
                    <a:pt x="3781571" y="6551739"/>
                    <a:pt x="4089573" y="6457449"/>
                    <a:pt x="4408732" y="6255172"/>
                  </a:cubicBezTo>
                  <a:cubicBezTo>
                    <a:pt x="4738010" y="6046310"/>
                    <a:pt x="5050941" y="5739207"/>
                    <a:pt x="5343243" y="5442509"/>
                  </a:cubicBezTo>
                  <a:cubicBezTo>
                    <a:pt x="5479860" y="5303970"/>
                    <a:pt x="5614918" y="5178206"/>
                    <a:pt x="5745566" y="5056656"/>
                  </a:cubicBezTo>
                  <a:lnTo>
                    <a:pt x="5890490" y="4920880"/>
                  </a:lnTo>
                  <a:lnTo>
                    <a:pt x="5890490" y="5821966"/>
                  </a:lnTo>
                  <a:lnTo>
                    <a:pt x="5802002"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flip="none" rotWithShape="1">
              <a:gsLst>
                <a:gs pos="2000">
                  <a:schemeClr val="bg1">
                    <a:alpha val="10000"/>
                  </a:schemeClr>
                </a:gs>
                <a:gs pos="16000">
                  <a:schemeClr val="accent6">
                    <a:alpha val="5000"/>
                  </a:schemeClr>
                </a:gs>
                <a:gs pos="100000">
                  <a:schemeClr val="bg1">
                    <a:alpha val="10000"/>
                  </a:schemeClr>
                </a:gs>
                <a:gs pos="85000">
                  <a:schemeClr val="accent1">
                    <a:alpha val="5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458B604F-996E-4349-B131-E04ED285D8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01025"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flip="none" rotWithShape="1">
              <a:gsLst>
                <a:gs pos="2000">
                  <a:schemeClr val="bg1">
                    <a:alpha val="10000"/>
                  </a:schemeClr>
                </a:gs>
                <a:gs pos="16000">
                  <a:schemeClr val="accent6">
                    <a:alpha val="5000"/>
                  </a:schemeClr>
                </a:gs>
                <a:gs pos="100000">
                  <a:schemeClr val="bg1">
                    <a:alpha val="10000"/>
                  </a:schemeClr>
                </a:gs>
                <a:gs pos="85000">
                  <a:schemeClr val="accent1">
                    <a:alpha val="5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7CCEAF3-651B-4605-AE58-F96E227036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01023"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flip="none" rotWithShape="1">
              <a:gsLst>
                <a:gs pos="2000">
                  <a:schemeClr val="bg1"/>
                </a:gs>
                <a:gs pos="16000">
                  <a:schemeClr val="accent6">
                    <a:alpha val="10000"/>
                  </a:schemeClr>
                </a:gs>
                <a:gs pos="100000">
                  <a:schemeClr val="bg1">
                    <a:alpha val="10000"/>
                  </a:schemeClr>
                </a:gs>
                <a:gs pos="85000">
                  <a:schemeClr val="accent1">
                    <a:alpha val="1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ED519330-E5F1-4248-B58C-1AA0D9E6DA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01024"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flip="none" rotWithShape="1">
              <a:gsLst>
                <a:gs pos="2000">
                  <a:schemeClr val="bg1">
                    <a:alpha val="10000"/>
                  </a:schemeClr>
                </a:gs>
                <a:gs pos="16000">
                  <a:schemeClr val="accent6">
                    <a:alpha val="5000"/>
                  </a:schemeClr>
                </a:gs>
                <a:gs pos="100000">
                  <a:schemeClr val="bg1">
                    <a:alpha val="10000"/>
                  </a:schemeClr>
                </a:gs>
                <a:gs pos="85000">
                  <a:schemeClr val="accent1">
                    <a:alpha val="1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descr="See related image detail. Thinking Man Worried Stick Man With Red Question Mark 3d Interrogation ...">
            <a:extLst>
              <a:ext uri="{FF2B5EF4-FFF2-40B4-BE49-F238E27FC236}">
                <a16:creationId xmlns:a16="http://schemas.microsoft.com/office/drawing/2014/main" id="{BD54803D-35A3-CFCA-FAD2-734641030D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bwMode="auto">
          <a:xfrm>
            <a:off x="5676992" y="2382340"/>
            <a:ext cx="3106320" cy="2774577"/>
          </a:xfrm>
          <a:prstGeom prst="rect">
            <a:avLst/>
          </a:prstGeom>
          <a:noFill/>
          <a:ln>
            <a:noFill/>
          </a:ln>
        </p:spPr>
      </p:pic>
    </p:spTree>
    <p:extLst>
      <p:ext uri="{BB962C8B-B14F-4D97-AF65-F5344CB8AC3E}">
        <p14:creationId xmlns:p14="http://schemas.microsoft.com/office/powerpoint/2010/main" val="3965633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6465F-592D-B447-8FE2-9E1AA6C1E698}"/>
              </a:ext>
            </a:extLst>
          </p:cNvPr>
          <p:cNvSpPr>
            <a:spLocks noGrp="1"/>
          </p:cNvSpPr>
          <p:nvPr>
            <p:ph type="title"/>
          </p:nvPr>
        </p:nvSpPr>
        <p:spPr>
          <a:xfrm>
            <a:off x="232013" y="272621"/>
            <a:ext cx="8720918" cy="928716"/>
          </a:xfrm>
        </p:spPr>
        <p:txBody>
          <a:bodyPr>
            <a:spAutoFit/>
          </a:bodyPr>
          <a:lstStyle/>
          <a:p>
            <a:pPr algn="ctr"/>
            <a:r>
              <a:rPr lang="en-US" sz="6000" b="1" dirty="0"/>
              <a:t>OBEYING THE GOSPEL</a:t>
            </a:r>
          </a:p>
        </p:txBody>
      </p:sp>
      <p:sp>
        <p:nvSpPr>
          <p:cNvPr id="3" name="Content Placeholder 2">
            <a:extLst>
              <a:ext uri="{FF2B5EF4-FFF2-40B4-BE49-F238E27FC236}">
                <a16:creationId xmlns:a16="http://schemas.microsoft.com/office/drawing/2014/main" id="{DCE42ECB-4853-9C8D-F53B-E9BE5567D96F}"/>
              </a:ext>
            </a:extLst>
          </p:cNvPr>
          <p:cNvSpPr>
            <a:spLocks noGrp="1"/>
          </p:cNvSpPr>
          <p:nvPr>
            <p:ph idx="1"/>
          </p:nvPr>
        </p:nvSpPr>
        <p:spPr>
          <a:xfrm>
            <a:off x="191069" y="1323833"/>
            <a:ext cx="8761862" cy="5099666"/>
          </a:xfrm>
        </p:spPr>
        <p:txBody>
          <a:bodyPr>
            <a:spAutoFit/>
          </a:bodyPr>
          <a:lstStyle/>
          <a:p>
            <a:r>
              <a:rPr lang="en-US" sz="4400" b="1" dirty="0"/>
              <a:t>Examples written of many obeying are all in Acts 2, 3, 8, 9, 10, 11, 16, 18, 19</a:t>
            </a:r>
          </a:p>
          <a:p>
            <a:r>
              <a:rPr lang="en-US" sz="4400" b="1" dirty="0"/>
              <a:t>Paul was persuaded; he spoke convincingly about his baptism to the Jews (Acts 22:6-16) and to King Agrippa and Festus</a:t>
            </a:r>
            <a:br>
              <a:rPr lang="en-US" sz="4400" b="1" dirty="0"/>
            </a:br>
            <a:r>
              <a:rPr lang="en-US" sz="4400" b="1" dirty="0"/>
              <a:t>(Acts 26:12-28).</a:t>
            </a:r>
          </a:p>
        </p:txBody>
      </p:sp>
    </p:spTree>
    <p:extLst>
      <p:ext uri="{BB962C8B-B14F-4D97-AF65-F5344CB8AC3E}">
        <p14:creationId xmlns:p14="http://schemas.microsoft.com/office/powerpoint/2010/main" val="3852443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6465F-592D-B447-8FE2-9E1AA6C1E698}"/>
              </a:ext>
            </a:extLst>
          </p:cNvPr>
          <p:cNvSpPr>
            <a:spLocks noGrp="1"/>
          </p:cNvSpPr>
          <p:nvPr>
            <p:ph type="title"/>
          </p:nvPr>
        </p:nvSpPr>
        <p:spPr>
          <a:xfrm>
            <a:off x="232013" y="150126"/>
            <a:ext cx="8720918" cy="941695"/>
          </a:xfrm>
        </p:spPr>
        <p:txBody>
          <a:bodyPr>
            <a:spAutoFit/>
          </a:bodyPr>
          <a:lstStyle/>
          <a:p>
            <a:pPr algn="ctr"/>
            <a:r>
              <a:rPr lang="en-US" sz="6000" b="1" dirty="0"/>
              <a:t>TO BE CHRIST-LIKE</a:t>
            </a:r>
          </a:p>
        </p:txBody>
      </p:sp>
      <p:sp>
        <p:nvSpPr>
          <p:cNvPr id="3" name="Content Placeholder 2">
            <a:extLst>
              <a:ext uri="{FF2B5EF4-FFF2-40B4-BE49-F238E27FC236}">
                <a16:creationId xmlns:a16="http://schemas.microsoft.com/office/drawing/2014/main" id="{DCE42ECB-4853-9C8D-F53B-E9BE5567D96F}"/>
              </a:ext>
            </a:extLst>
          </p:cNvPr>
          <p:cNvSpPr>
            <a:spLocks noGrp="1"/>
          </p:cNvSpPr>
          <p:nvPr>
            <p:ph idx="1"/>
          </p:nvPr>
        </p:nvSpPr>
        <p:spPr>
          <a:xfrm>
            <a:off x="191069" y="1091821"/>
            <a:ext cx="8761862" cy="5548507"/>
          </a:xfrm>
        </p:spPr>
        <p:txBody>
          <a:bodyPr>
            <a:spAutoFit/>
          </a:bodyPr>
          <a:lstStyle/>
          <a:p>
            <a:pPr marL="0" indent="0">
              <a:buNone/>
            </a:pPr>
            <a:r>
              <a:rPr lang="en-US" sz="2700" b="1" dirty="0"/>
              <a:t>Acts 11:26</a:t>
            </a:r>
            <a:r>
              <a:rPr lang="en-US" sz="2700" dirty="0"/>
              <a:t>, “</a:t>
            </a:r>
            <a:r>
              <a:rPr lang="en-US" sz="2700" b="1" dirty="0"/>
              <a:t>And when he had found him, he brought him unto Antioch. And it came to pass, that a whole year they assembled themselves with the church, and taught much people. And the disciples were called </a:t>
            </a:r>
            <a:r>
              <a:rPr lang="en-US" sz="3200" b="1" u="sng" dirty="0"/>
              <a:t>CHRISTIANS</a:t>
            </a:r>
            <a:r>
              <a:rPr lang="en-US" sz="2700" b="1" u="sng" dirty="0"/>
              <a:t> first in Antioch</a:t>
            </a:r>
            <a:r>
              <a:rPr lang="en-US" sz="2700" dirty="0"/>
              <a:t>.”</a:t>
            </a:r>
          </a:p>
          <a:p>
            <a:pPr marL="0" indent="0">
              <a:buNone/>
            </a:pPr>
            <a:r>
              <a:rPr lang="en-US" sz="2700" b="1" dirty="0"/>
              <a:t>Acts 26:28</a:t>
            </a:r>
            <a:r>
              <a:rPr lang="en-US" sz="2700" dirty="0"/>
              <a:t>, “</a:t>
            </a:r>
            <a:r>
              <a:rPr lang="en-US" sz="2700" b="1" dirty="0"/>
              <a:t>Then Agrippa said unto Paul, </a:t>
            </a:r>
            <a:r>
              <a:rPr lang="en-US" sz="2700" b="1" u="sng" dirty="0"/>
              <a:t>Almost thou persuadest me to be a </a:t>
            </a:r>
            <a:r>
              <a:rPr lang="en-US" sz="3200" b="1" u="sng" dirty="0"/>
              <a:t>CHRISTIAN</a:t>
            </a:r>
            <a:r>
              <a:rPr lang="en-US" sz="2700" dirty="0"/>
              <a:t>.”</a:t>
            </a:r>
          </a:p>
          <a:p>
            <a:pPr marL="0" indent="0">
              <a:buNone/>
            </a:pPr>
            <a:r>
              <a:rPr lang="en-US" sz="2700" b="1" dirty="0"/>
              <a:t>1 Peter 4:16-17</a:t>
            </a:r>
            <a:r>
              <a:rPr lang="en-US" sz="2700" dirty="0"/>
              <a:t>, “</a:t>
            </a:r>
            <a:r>
              <a:rPr lang="en-US" sz="2700" b="1" dirty="0"/>
              <a:t>16 </a:t>
            </a:r>
            <a:r>
              <a:rPr lang="en-US" sz="2700" b="1" u="sng" dirty="0"/>
              <a:t>Yet if any man suffer as a </a:t>
            </a:r>
            <a:r>
              <a:rPr lang="en-US" sz="3200" b="1" u="sng" dirty="0"/>
              <a:t>CHRISTIAN</a:t>
            </a:r>
            <a:r>
              <a:rPr lang="en-US" sz="2700" b="1" dirty="0"/>
              <a:t>, let him not be ashamed; but let him glorify God on this behalf. 17 For the time is come that judgment must begin at the house of God: and if it first begin at us, what shall the end be of them that obey not the gospel of God?</a:t>
            </a:r>
            <a:r>
              <a:rPr lang="en-US" sz="2700" dirty="0"/>
              <a:t>”</a:t>
            </a:r>
          </a:p>
        </p:txBody>
      </p:sp>
    </p:spTree>
    <p:extLst>
      <p:ext uri="{BB962C8B-B14F-4D97-AF65-F5344CB8AC3E}">
        <p14:creationId xmlns:p14="http://schemas.microsoft.com/office/powerpoint/2010/main" val="2983701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6465F-592D-B447-8FE2-9E1AA6C1E698}"/>
              </a:ext>
            </a:extLst>
          </p:cNvPr>
          <p:cNvSpPr>
            <a:spLocks noGrp="1"/>
          </p:cNvSpPr>
          <p:nvPr>
            <p:ph type="title"/>
          </p:nvPr>
        </p:nvSpPr>
        <p:spPr>
          <a:xfrm>
            <a:off x="232013" y="-207"/>
            <a:ext cx="8720918" cy="1378839"/>
          </a:xfrm>
        </p:spPr>
        <p:txBody>
          <a:bodyPr>
            <a:spAutoFit/>
          </a:bodyPr>
          <a:lstStyle/>
          <a:p>
            <a:pPr marL="0" algn="ctr">
              <a:lnSpc>
                <a:spcPct val="107000"/>
              </a:lnSpc>
              <a:spcBef>
                <a:spcPts val="0"/>
              </a:spcBef>
              <a:spcAft>
                <a:spcPts val="600"/>
              </a:spcAft>
            </a:pPr>
            <a:r>
              <a:rPr lang="en-US" sz="4000" b="1" kern="100" dirty="0">
                <a:solidFill>
                  <a:srgbClr val="202124"/>
                </a:solidFill>
                <a:latin typeface="+mn-lt"/>
                <a:ea typeface="Calibri" panose="020F0502020204030204" pitchFamily="34" charset="0"/>
                <a:cs typeface="Times New Roman" panose="02020603050405020304" pitchFamily="18" charset="0"/>
              </a:rPr>
              <a:t>HEAR, BELIEVE, REPENT, CONFESS, BE BAPTIZED, STAY FAITHFUL</a:t>
            </a:r>
            <a:endParaRPr lang="en-US" sz="4000" b="1" kern="100" dirty="0">
              <a:latin typeface="+mn-lt"/>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CE42ECB-4853-9C8D-F53B-E9BE5567D96F}"/>
              </a:ext>
            </a:extLst>
          </p:cNvPr>
          <p:cNvSpPr>
            <a:spLocks noGrp="1"/>
          </p:cNvSpPr>
          <p:nvPr>
            <p:ph idx="1"/>
          </p:nvPr>
        </p:nvSpPr>
        <p:spPr>
          <a:xfrm>
            <a:off x="95534" y="1500975"/>
            <a:ext cx="8952932" cy="4820872"/>
          </a:xfrm>
        </p:spPr>
        <p:txBody>
          <a:bodyPr>
            <a:spAutoFit/>
          </a:bodyPr>
          <a:lstStyle/>
          <a:p>
            <a:pPr marL="0" indent="0">
              <a:lnSpc>
                <a:spcPct val="107000"/>
              </a:lnSpc>
              <a:spcBef>
                <a:spcPts val="0"/>
              </a:spcBef>
              <a:spcAft>
                <a:spcPts val="600"/>
              </a:spcAft>
              <a:buNone/>
            </a:pPr>
            <a:r>
              <a:rPr lang="en-US" sz="2400" b="1" kern="100" dirty="0">
                <a:solidFill>
                  <a:srgbClr val="202124"/>
                </a:solidFill>
                <a:ea typeface="Calibri" panose="020F0502020204030204" pitchFamily="34" charset="0"/>
                <a:cs typeface="Times New Roman" panose="02020603050405020304" pitchFamily="18" charset="0"/>
              </a:rPr>
              <a:t>Acts 2:37-39, 42, 47</a:t>
            </a:r>
            <a:r>
              <a:rPr lang="en-US" sz="2400" kern="100" dirty="0">
                <a:solidFill>
                  <a:srgbClr val="202124"/>
                </a:solidFill>
                <a:ea typeface="Calibri" panose="020F0502020204030204" pitchFamily="34" charset="0"/>
                <a:cs typeface="Times New Roman" panose="02020603050405020304" pitchFamily="18" charset="0"/>
              </a:rPr>
              <a:t>, “</a:t>
            </a:r>
            <a:r>
              <a:rPr lang="en-US" sz="2400" b="1" kern="100" dirty="0">
                <a:solidFill>
                  <a:srgbClr val="202124"/>
                </a:solidFill>
                <a:ea typeface="Calibri" panose="020F0502020204030204" pitchFamily="34" charset="0"/>
                <a:cs typeface="Times New Roman" panose="02020603050405020304" pitchFamily="18" charset="0"/>
              </a:rPr>
              <a:t>37 Now when they heard this, they were pricked in their heart, and said unto Peter and to the rest of the apostles, Men and brethren, what shall we do? 38 Then Peter said unto them, Repent, and be baptized every one of you in the name of Jesus Christ for the remission of sins, and ye shall receive the gift of the Holy Ghost. 39 For the promise is unto you, and to your children, and to all that are afar off, even as many as the Lord our God shall call</a:t>
            </a:r>
            <a:r>
              <a:rPr lang="en-US" sz="2400" kern="100" dirty="0">
                <a:solidFill>
                  <a:srgbClr val="202124"/>
                </a:solidFill>
                <a:ea typeface="Calibri" panose="020F0502020204030204" pitchFamily="34" charset="0"/>
                <a:cs typeface="Times New Roman" panose="02020603050405020304" pitchFamily="18" charset="0"/>
              </a:rPr>
              <a:t> … </a:t>
            </a:r>
            <a:r>
              <a:rPr lang="en-US" sz="2400" b="1" kern="100" dirty="0">
                <a:solidFill>
                  <a:srgbClr val="202124"/>
                </a:solidFill>
                <a:ea typeface="Calibri" panose="020F0502020204030204" pitchFamily="34" charset="0"/>
                <a:cs typeface="Times New Roman" panose="02020603050405020304" pitchFamily="18" charset="0"/>
              </a:rPr>
              <a:t>42 And they continued stedfastly in the apostles' doctrine and fellowship, and in breaking of bread, and in prayers</a:t>
            </a:r>
            <a:r>
              <a:rPr lang="en-US" sz="2400" kern="100" dirty="0">
                <a:solidFill>
                  <a:srgbClr val="202124"/>
                </a:solidFill>
                <a:ea typeface="Calibri" panose="020F0502020204030204" pitchFamily="34" charset="0"/>
                <a:cs typeface="Times New Roman" panose="02020603050405020304" pitchFamily="18" charset="0"/>
              </a:rPr>
              <a:t> … </a:t>
            </a:r>
            <a:r>
              <a:rPr lang="en-US" sz="2400" b="1" kern="100" dirty="0">
                <a:solidFill>
                  <a:srgbClr val="202124"/>
                </a:solidFill>
                <a:ea typeface="Calibri" panose="020F0502020204030204" pitchFamily="34" charset="0"/>
                <a:cs typeface="Times New Roman" panose="02020603050405020304" pitchFamily="18" charset="0"/>
              </a:rPr>
              <a:t>47 Praising God, and having favour with all the people. And the Lord added to the church daily such as should be saved</a:t>
            </a:r>
            <a:r>
              <a:rPr lang="en-US" sz="2400" kern="100" dirty="0">
                <a:solidFill>
                  <a:srgbClr val="202124"/>
                </a:solidFill>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135948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24CA8-E655-1B0E-A043-289C35321036}"/>
              </a:ext>
            </a:extLst>
          </p:cNvPr>
          <p:cNvSpPr>
            <a:spLocks noGrp="1"/>
          </p:cNvSpPr>
          <p:nvPr>
            <p:ph type="title"/>
          </p:nvPr>
        </p:nvSpPr>
        <p:spPr>
          <a:xfrm>
            <a:off x="226807" y="365126"/>
            <a:ext cx="8748214" cy="1325563"/>
          </a:xfrm>
        </p:spPr>
        <p:txBody>
          <a:bodyPr>
            <a:noAutofit/>
          </a:bodyPr>
          <a:lstStyle/>
          <a:p>
            <a:pPr algn="ctr"/>
            <a:r>
              <a:rPr lang="en-US" sz="6000" b="1" dirty="0"/>
              <a:t>PAUL WAS PERSUADED</a:t>
            </a:r>
          </a:p>
        </p:txBody>
      </p:sp>
      <p:sp>
        <p:nvSpPr>
          <p:cNvPr id="3" name="Content Placeholder 2">
            <a:extLst>
              <a:ext uri="{FF2B5EF4-FFF2-40B4-BE49-F238E27FC236}">
                <a16:creationId xmlns:a16="http://schemas.microsoft.com/office/drawing/2014/main" id="{B8A0C527-5DB8-F399-B41F-9DDB81BF47AD}"/>
              </a:ext>
            </a:extLst>
          </p:cNvPr>
          <p:cNvSpPr>
            <a:spLocks noGrp="1"/>
          </p:cNvSpPr>
          <p:nvPr>
            <p:ph idx="1"/>
          </p:nvPr>
        </p:nvSpPr>
        <p:spPr>
          <a:xfrm>
            <a:off x="515525" y="1825625"/>
            <a:ext cx="8157131" cy="3088731"/>
          </a:xfrm>
        </p:spPr>
        <p:txBody>
          <a:bodyPr wrap="square">
            <a:spAutoFit/>
          </a:bodyPr>
          <a:lstStyle/>
          <a:p>
            <a:r>
              <a:rPr lang="en-US" sz="5400" b="1" dirty="0"/>
              <a:t>Acts 26:19, “Whereupon, O king Agrippa, I was not disobedient unto the heavenly vision”</a:t>
            </a:r>
            <a:endParaRPr lang="en-US" dirty="0"/>
          </a:p>
        </p:txBody>
      </p:sp>
    </p:spTree>
    <p:extLst>
      <p:ext uri="{BB962C8B-B14F-4D97-AF65-F5344CB8AC3E}">
        <p14:creationId xmlns:p14="http://schemas.microsoft.com/office/powerpoint/2010/main" val="4236975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6465F-592D-B447-8FE2-9E1AA6C1E698}"/>
              </a:ext>
            </a:extLst>
          </p:cNvPr>
          <p:cNvSpPr>
            <a:spLocks noGrp="1"/>
          </p:cNvSpPr>
          <p:nvPr>
            <p:ph type="title"/>
          </p:nvPr>
        </p:nvSpPr>
        <p:spPr>
          <a:xfrm>
            <a:off x="628650" y="279445"/>
            <a:ext cx="7886700" cy="928716"/>
          </a:xfrm>
        </p:spPr>
        <p:txBody>
          <a:bodyPr>
            <a:spAutoFit/>
          </a:bodyPr>
          <a:lstStyle/>
          <a:p>
            <a:pPr algn="ctr"/>
            <a:r>
              <a:rPr lang="en-US" sz="6000" b="1" dirty="0"/>
              <a:t>CHRIST DIED FOR US</a:t>
            </a:r>
          </a:p>
        </p:txBody>
      </p:sp>
      <p:sp>
        <p:nvSpPr>
          <p:cNvPr id="3" name="Content Placeholder 2">
            <a:extLst>
              <a:ext uri="{FF2B5EF4-FFF2-40B4-BE49-F238E27FC236}">
                <a16:creationId xmlns:a16="http://schemas.microsoft.com/office/drawing/2014/main" id="{DCE42ECB-4853-9C8D-F53B-E9BE5567D96F}"/>
              </a:ext>
            </a:extLst>
          </p:cNvPr>
          <p:cNvSpPr>
            <a:spLocks noGrp="1"/>
          </p:cNvSpPr>
          <p:nvPr>
            <p:ph idx="1"/>
          </p:nvPr>
        </p:nvSpPr>
        <p:spPr>
          <a:xfrm>
            <a:off x="300251" y="1214651"/>
            <a:ext cx="8584442" cy="4084003"/>
          </a:xfrm>
        </p:spPr>
        <p:txBody>
          <a:bodyPr>
            <a:spAutoFit/>
          </a:bodyPr>
          <a:lstStyle/>
          <a:p>
            <a:pPr marL="0" indent="0">
              <a:buNone/>
            </a:pPr>
            <a:r>
              <a:rPr lang="en-US" sz="3200" b="1" dirty="0"/>
              <a:t>Romans 5:3-6</a:t>
            </a:r>
            <a:r>
              <a:rPr lang="en-US" sz="3200" dirty="0"/>
              <a:t>, “</a:t>
            </a:r>
            <a:r>
              <a:rPr lang="en-US" sz="3200" b="1" dirty="0"/>
              <a:t>3 And not only so, but we glory in tribulations also: knowing that tribulation worketh patience; 4 And patience, experience; and experience, hope: 5 And </a:t>
            </a:r>
            <a:r>
              <a:rPr lang="en-US" sz="3200" b="1" u="sng" dirty="0"/>
              <a:t>hope maketh not ashamed</a:t>
            </a:r>
            <a:r>
              <a:rPr lang="en-US" sz="3200" b="1" dirty="0"/>
              <a:t>; because the love of God is shed abroad in our hearts by the Holy Ghost which is given unto us. 6 For when we were yet without strength, in due time Christ died for the ungodly</a:t>
            </a:r>
            <a:r>
              <a:rPr lang="en-US" sz="3200" dirty="0"/>
              <a:t>.”</a:t>
            </a:r>
          </a:p>
        </p:txBody>
      </p:sp>
    </p:spTree>
    <p:extLst>
      <p:ext uri="{BB962C8B-B14F-4D97-AF65-F5344CB8AC3E}">
        <p14:creationId xmlns:p14="http://schemas.microsoft.com/office/powerpoint/2010/main" val="3312575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6465F-592D-B447-8FE2-9E1AA6C1E698}"/>
              </a:ext>
            </a:extLst>
          </p:cNvPr>
          <p:cNvSpPr>
            <a:spLocks noGrp="1"/>
          </p:cNvSpPr>
          <p:nvPr>
            <p:ph type="title"/>
          </p:nvPr>
        </p:nvSpPr>
        <p:spPr>
          <a:xfrm>
            <a:off x="232013" y="157568"/>
            <a:ext cx="8720918" cy="954107"/>
          </a:xfrm>
        </p:spPr>
        <p:txBody>
          <a:bodyPr>
            <a:spAutoFit/>
          </a:bodyPr>
          <a:lstStyle/>
          <a:p>
            <a:pPr>
              <a:lnSpc>
                <a:spcPct val="100000"/>
              </a:lnSpc>
            </a:pPr>
            <a:r>
              <a:rPr lang="en-US" sz="5600" b="1" dirty="0"/>
              <a:t>TO COMFORT AND REJOICE</a:t>
            </a:r>
          </a:p>
        </p:txBody>
      </p:sp>
      <p:sp>
        <p:nvSpPr>
          <p:cNvPr id="3" name="Content Placeholder 2">
            <a:extLst>
              <a:ext uri="{FF2B5EF4-FFF2-40B4-BE49-F238E27FC236}">
                <a16:creationId xmlns:a16="http://schemas.microsoft.com/office/drawing/2014/main" id="{DCE42ECB-4853-9C8D-F53B-E9BE5567D96F}"/>
              </a:ext>
            </a:extLst>
          </p:cNvPr>
          <p:cNvSpPr>
            <a:spLocks noGrp="1"/>
          </p:cNvSpPr>
          <p:nvPr>
            <p:ph idx="1"/>
          </p:nvPr>
        </p:nvSpPr>
        <p:spPr>
          <a:xfrm>
            <a:off x="368490" y="1136706"/>
            <a:ext cx="8434316" cy="4748416"/>
          </a:xfrm>
        </p:spPr>
        <p:txBody>
          <a:bodyPr>
            <a:spAutoFit/>
          </a:bodyPr>
          <a:lstStyle/>
          <a:p>
            <a:pPr marL="0" indent="0">
              <a:buNone/>
            </a:pPr>
            <a:r>
              <a:rPr lang="en-US" b="1" dirty="0"/>
              <a:t>2 Corinthians 7:13-16</a:t>
            </a:r>
            <a:r>
              <a:rPr lang="en-US" dirty="0"/>
              <a:t>, “</a:t>
            </a:r>
            <a:r>
              <a:rPr lang="en-US" b="1" dirty="0"/>
              <a:t>13 Therefore we were comforted in your comfort: yea, and exceedingly the more joyed we for the joy of Titus, because his spirit was refreshed by you all. 14 For if I have boasted any thing to him of you, </a:t>
            </a:r>
            <a:r>
              <a:rPr lang="en-US" b="1" u="sng" dirty="0"/>
              <a:t>I am not ashamed</a:t>
            </a:r>
            <a:r>
              <a:rPr lang="en-US" b="1" dirty="0"/>
              <a:t>; but as we spake all things to you in truth, even so our boasting, which I made before Titus, is found a truth. 15 And his inward affection is more abundant toward you, whilst he remembereth the obedience of you all, how with fear and trembling ye received him. 16 I rejoice therefore that I have confidence in you in all things</a:t>
            </a:r>
            <a:r>
              <a:rPr lang="en-US" dirty="0"/>
              <a:t>.”</a:t>
            </a:r>
          </a:p>
        </p:txBody>
      </p:sp>
    </p:spTree>
    <p:extLst>
      <p:ext uri="{BB962C8B-B14F-4D97-AF65-F5344CB8AC3E}">
        <p14:creationId xmlns:p14="http://schemas.microsoft.com/office/powerpoint/2010/main" val="1562115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6465F-592D-B447-8FE2-9E1AA6C1E698}"/>
              </a:ext>
            </a:extLst>
          </p:cNvPr>
          <p:cNvSpPr>
            <a:spLocks noGrp="1"/>
          </p:cNvSpPr>
          <p:nvPr>
            <p:ph type="title"/>
          </p:nvPr>
        </p:nvSpPr>
        <p:spPr>
          <a:xfrm>
            <a:off x="232013" y="150126"/>
            <a:ext cx="8720918" cy="955343"/>
          </a:xfrm>
        </p:spPr>
        <p:txBody>
          <a:bodyPr>
            <a:spAutoFit/>
          </a:bodyPr>
          <a:lstStyle/>
          <a:p>
            <a:pPr algn="ctr"/>
            <a:r>
              <a:rPr lang="en-US" sz="6000" b="1" dirty="0"/>
              <a:t>TO HOLD FAST</a:t>
            </a:r>
          </a:p>
        </p:txBody>
      </p:sp>
      <p:sp>
        <p:nvSpPr>
          <p:cNvPr id="3" name="Content Placeholder 2">
            <a:extLst>
              <a:ext uri="{FF2B5EF4-FFF2-40B4-BE49-F238E27FC236}">
                <a16:creationId xmlns:a16="http://schemas.microsoft.com/office/drawing/2014/main" id="{DCE42ECB-4853-9C8D-F53B-E9BE5567D96F}"/>
              </a:ext>
            </a:extLst>
          </p:cNvPr>
          <p:cNvSpPr>
            <a:spLocks noGrp="1"/>
          </p:cNvSpPr>
          <p:nvPr>
            <p:ph idx="1"/>
          </p:nvPr>
        </p:nvSpPr>
        <p:spPr>
          <a:xfrm>
            <a:off x="191069" y="1132485"/>
            <a:ext cx="8761862" cy="4527201"/>
          </a:xfrm>
        </p:spPr>
        <p:txBody>
          <a:bodyPr>
            <a:spAutoFit/>
          </a:bodyPr>
          <a:lstStyle/>
          <a:p>
            <a:pPr marL="0" indent="0">
              <a:buNone/>
            </a:pPr>
            <a:r>
              <a:rPr lang="en-US" sz="3200" b="1" dirty="0"/>
              <a:t>2 Timothy 1:12-14</a:t>
            </a:r>
            <a:r>
              <a:rPr lang="en-US" sz="3200" dirty="0"/>
              <a:t>, “</a:t>
            </a:r>
            <a:r>
              <a:rPr lang="en-US" sz="3200" b="1" dirty="0"/>
              <a:t>12 For the which cause I also suffer these things: nevertheless </a:t>
            </a:r>
            <a:r>
              <a:rPr lang="en-US" sz="3200" b="1" u="sng" dirty="0"/>
              <a:t>I am not ashamed</a:t>
            </a:r>
            <a:r>
              <a:rPr lang="en-US" sz="3200" b="1" dirty="0"/>
              <a:t>: for I know whom I have believed, and am persuaded that he is able to keep that which I have committed unto him against that day. 13 </a:t>
            </a:r>
            <a:r>
              <a:rPr lang="en-US" sz="3200" b="1" u="sng" dirty="0"/>
              <a:t>Hold fast the form of sound words</a:t>
            </a:r>
            <a:r>
              <a:rPr lang="en-US" sz="3200" b="1" dirty="0"/>
              <a:t>, which thou hast heard of me, in faith and love which is in Christ Jesus. 14 That good thing which was committed unto thee keep by the Holy Ghost which dwelleth in us</a:t>
            </a:r>
            <a:r>
              <a:rPr lang="en-US" sz="3200" dirty="0"/>
              <a:t>.”</a:t>
            </a:r>
          </a:p>
        </p:txBody>
      </p:sp>
    </p:spTree>
    <p:extLst>
      <p:ext uri="{BB962C8B-B14F-4D97-AF65-F5344CB8AC3E}">
        <p14:creationId xmlns:p14="http://schemas.microsoft.com/office/powerpoint/2010/main" val="4005892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E42ECB-4853-9C8D-F53B-E9BE5567D96F}"/>
              </a:ext>
            </a:extLst>
          </p:cNvPr>
          <p:cNvSpPr>
            <a:spLocks noGrp="1"/>
          </p:cNvSpPr>
          <p:nvPr>
            <p:ph idx="1"/>
          </p:nvPr>
        </p:nvSpPr>
        <p:spPr>
          <a:xfrm>
            <a:off x="191069" y="311370"/>
            <a:ext cx="8761862" cy="6494085"/>
          </a:xfrm>
        </p:spPr>
        <p:txBody>
          <a:bodyPr>
            <a:spAutoFit/>
          </a:bodyPr>
          <a:lstStyle/>
          <a:p>
            <a:pPr marL="0" indent="0">
              <a:lnSpc>
                <a:spcPct val="100000"/>
              </a:lnSpc>
              <a:spcBef>
                <a:spcPts val="0"/>
              </a:spcBef>
              <a:buNone/>
            </a:pPr>
            <a:r>
              <a:rPr lang="en-US" sz="3200" b="1" dirty="0"/>
              <a:t>Hebrews 2:10-13, “10 For it became him, for whom are all things, and by whom are all things, in bringing many sons unto glory, to make the captain of their salvation perfect through sufferings. 11 For both he that sanctifieth and they who are sanctified are all of one: for which cause </a:t>
            </a:r>
            <a:r>
              <a:rPr lang="en-US" sz="3200" b="1" u="sng" dirty="0"/>
              <a:t>he is not ashamed to call them brethren</a:t>
            </a:r>
            <a:r>
              <a:rPr lang="en-US" sz="3200" b="1" dirty="0"/>
              <a:t>, 12 Saying, I will declare thy name unto my brethren, in the midst of the church will I sing praise unto thee. 13 And again, I will put my trust in him. And again, Behold I and the children which God hath given me.”</a:t>
            </a:r>
          </a:p>
        </p:txBody>
      </p:sp>
    </p:spTree>
    <p:extLst>
      <p:ext uri="{BB962C8B-B14F-4D97-AF65-F5344CB8AC3E}">
        <p14:creationId xmlns:p14="http://schemas.microsoft.com/office/powerpoint/2010/main" val="2262858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6465F-592D-B447-8FE2-9E1AA6C1E698}"/>
              </a:ext>
            </a:extLst>
          </p:cNvPr>
          <p:cNvSpPr>
            <a:spLocks noGrp="1"/>
          </p:cNvSpPr>
          <p:nvPr>
            <p:ph type="title"/>
          </p:nvPr>
        </p:nvSpPr>
        <p:spPr>
          <a:xfrm>
            <a:off x="232013" y="272621"/>
            <a:ext cx="8720918" cy="928716"/>
          </a:xfrm>
        </p:spPr>
        <p:txBody>
          <a:bodyPr>
            <a:spAutoFit/>
          </a:bodyPr>
          <a:lstStyle/>
          <a:p>
            <a:pPr algn="ctr"/>
            <a:r>
              <a:rPr lang="en-US" sz="6000" b="1" dirty="0"/>
              <a:t>A BETTER HOPE</a:t>
            </a:r>
          </a:p>
        </p:txBody>
      </p:sp>
      <p:sp>
        <p:nvSpPr>
          <p:cNvPr id="3" name="Content Placeholder 2">
            <a:extLst>
              <a:ext uri="{FF2B5EF4-FFF2-40B4-BE49-F238E27FC236}">
                <a16:creationId xmlns:a16="http://schemas.microsoft.com/office/drawing/2014/main" id="{DCE42ECB-4853-9C8D-F53B-E9BE5567D96F}"/>
              </a:ext>
            </a:extLst>
          </p:cNvPr>
          <p:cNvSpPr>
            <a:spLocks noGrp="1"/>
          </p:cNvSpPr>
          <p:nvPr>
            <p:ph idx="1"/>
          </p:nvPr>
        </p:nvSpPr>
        <p:spPr>
          <a:xfrm>
            <a:off x="191069" y="1323833"/>
            <a:ext cx="8761862" cy="4655442"/>
          </a:xfrm>
        </p:spPr>
        <p:txBody>
          <a:bodyPr>
            <a:spAutoFit/>
          </a:bodyPr>
          <a:lstStyle/>
          <a:p>
            <a:r>
              <a:rPr lang="en-US" sz="3200" b="1" dirty="0"/>
              <a:t>Hebrews 11:16, “But now they desire a better country, that is, an heavenly: </a:t>
            </a:r>
            <a:r>
              <a:rPr lang="en-US" sz="3200" b="1" u="sng" dirty="0"/>
              <a:t>wherefore God is not ashamed to be called their God</a:t>
            </a:r>
            <a:r>
              <a:rPr lang="en-US" sz="3200" b="1" dirty="0"/>
              <a:t>: for he hath prepared for them a city.”</a:t>
            </a:r>
          </a:p>
          <a:p>
            <a:r>
              <a:rPr lang="en-US" sz="3200" b="1" dirty="0"/>
              <a:t>Galatians 1:6-7, “6 I marvel that ye are so soon removed from him that called you into the grace of Christ unto another gospel: 7 Which is not another; but there be some that trouble you, and would pervert the gospel of Christ.”</a:t>
            </a:r>
          </a:p>
        </p:txBody>
      </p:sp>
    </p:spTree>
    <p:extLst>
      <p:ext uri="{BB962C8B-B14F-4D97-AF65-F5344CB8AC3E}">
        <p14:creationId xmlns:p14="http://schemas.microsoft.com/office/powerpoint/2010/main" val="1489053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6465F-592D-B447-8FE2-9E1AA6C1E698}"/>
              </a:ext>
            </a:extLst>
          </p:cNvPr>
          <p:cNvSpPr>
            <a:spLocks noGrp="1"/>
          </p:cNvSpPr>
          <p:nvPr>
            <p:ph type="title"/>
          </p:nvPr>
        </p:nvSpPr>
        <p:spPr>
          <a:xfrm>
            <a:off x="232013" y="272621"/>
            <a:ext cx="8720918" cy="928716"/>
          </a:xfrm>
        </p:spPr>
        <p:txBody>
          <a:bodyPr>
            <a:spAutoFit/>
          </a:bodyPr>
          <a:lstStyle/>
          <a:p>
            <a:pPr algn="ctr"/>
            <a:r>
              <a:rPr lang="en-US" sz="6000" b="1" dirty="0"/>
              <a:t>THE GOSPEL</a:t>
            </a:r>
          </a:p>
        </p:txBody>
      </p:sp>
      <p:sp>
        <p:nvSpPr>
          <p:cNvPr id="3" name="Content Placeholder 2">
            <a:extLst>
              <a:ext uri="{FF2B5EF4-FFF2-40B4-BE49-F238E27FC236}">
                <a16:creationId xmlns:a16="http://schemas.microsoft.com/office/drawing/2014/main" id="{DCE42ECB-4853-9C8D-F53B-E9BE5567D96F}"/>
              </a:ext>
            </a:extLst>
          </p:cNvPr>
          <p:cNvSpPr>
            <a:spLocks noGrp="1"/>
          </p:cNvSpPr>
          <p:nvPr>
            <p:ph idx="1"/>
          </p:nvPr>
        </p:nvSpPr>
        <p:spPr>
          <a:xfrm>
            <a:off x="191069" y="1323833"/>
            <a:ext cx="8761862" cy="5226880"/>
          </a:xfrm>
        </p:spPr>
        <p:txBody>
          <a:bodyPr>
            <a:spAutoFit/>
          </a:bodyPr>
          <a:lstStyle/>
          <a:p>
            <a:r>
              <a:rPr lang="en-US" sz="3200" b="1" dirty="0"/>
              <a:t>The word GOSPEL is mentioned over 100 times in the New Testament only. Beginning in Matthew 4:23. </a:t>
            </a:r>
          </a:p>
          <a:p>
            <a:r>
              <a:rPr lang="en-US" sz="3200" b="1" dirty="0"/>
              <a:t>John mentions it in Revelation 14:1, 6</a:t>
            </a:r>
            <a:r>
              <a:rPr lang="en-US" sz="3200" dirty="0"/>
              <a:t>, “</a:t>
            </a:r>
            <a:r>
              <a:rPr lang="en-US" sz="3200" b="1" dirty="0"/>
              <a:t>1 And I looked, and, lo, a Lamb stood on the mount Sion</a:t>
            </a:r>
            <a:r>
              <a:rPr lang="en-US" sz="3200" dirty="0"/>
              <a:t> … </a:t>
            </a:r>
            <a:r>
              <a:rPr lang="en-US" sz="3200" b="1" dirty="0"/>
              <a:t>having his Father’s name written in their foreheads</a:t>
            </a:r>
            <a:r>
              <a:rPr lang="en-US" sz="3200" dirty="0"/>
              <a:t> … </a:t>
            </a:r>
            <a:r>
              <a:rPr lang="en-US" sz="3200" b="1" dirty="0"/>
              <a:t>6 And I saw another angel fly in the midst of heaven, </a:t>
            </a:r>
            <a:r>
              <a:rPr lang="en-US" sz="3200" b="1" u="sng" dirty="0"/>
              <a:t>having the everlasting gospel to preach unto them that dwell on the earth</a:t>
            </a:r>
            <a:r>
              <a:rPr lang="en-US" sz="3200" b="1" dirty="0"/>
              <a:t>, and to every nation, and kindred, and tongue, and people</a:t>
            </a:r>
            <a:r>
              <a:rPr lang="en-US" sz="3200" dirty="0"/>
              <a:t>”</a:t>
            </a:r>
          </a:p>
        </p:txBody>
      </p:sp>
    </p:spTree>
    <p:extLst>
      <p:ext uri="{BB962C8B-B14F-4D97-AF65-F5344CB8AC3E}">
        <p14:creationId xmlns:p14="http://schemas.microsoft.com/office/powerpoint/2010/main" val="2020639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E42ECB-4853-9C8D-F53B-E9BE5567D96F}"/>
              </a:ext>
            </a:extLst>
          </p:cNvPr>
          <p:cNvSpPr>
            <a:spLocks noGrp="1"/>
          </p:cNvSpPr>
          <p:nvPr>
            <p:ph idx="1"/>
          </p:nvPr>
        </p:nvSpPr>
        <p:spPr>
          <a:xfrm>
            <a:off x="191069" y="604865"/>
            <a:ext cx="8761862" cy="5579861"/>
          </a:xfrm>
        </p:spPr>
        <p:txBody>
          <a:bodyPr>
            <a:spAutoFit/>
          </a:bodyPr>
          <a:lstStyle/>
          <a:p>
            <a:r>
              <a:rPr lang="en-US" sz="3300" b="1" dirty="0"/>
              <a:t>1 Corinthians 15:1-4</a:t>
            </a:r>
            <a:r>
              <a:rPr lang="en-US" sz="3300" dirty="0"/>
              <a:t>, “</a:t>
            </a:r>
            <a:r>
              <a:rPr lang="en-US" sz="3300" b="1" dirty="0"/>
              <a:t>1 Moreover, brethren, I declare unto you the gospel which I preached unto you, which also ye have received, and wherein ye stand; 2 By which also ye are saved, if ye keep in memory what I preached unto you, unless ye have believed in vain. 3 For I delivered unto you first of all that which I also received, how that Christ died for our sins according to the scriptures; 4 And that he was buried, and that he rose again the third day according to the scriptures</a:t>
            </a:r>
            <a:r>
              <a:rPr lang="en-US" sz="3300" dirty="0"/>
              <a:t>”</a:t>
            </a:r>
          </a:p>
        </p:txBody>
      </p:sp>
    </p:spTree>
    <p:extLst>
      <p:ext uri="{BB962C8B-B14F-4D97-AF65-F5344CB8AC3E}">
        <p14:creationId xmlns:p14="http://schemas.microsoft.com/office/powerpoint/2010/main" val="349189451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197</TotalTime>
  <Words>1165</Words>
  <Application>Microsoft Office PowerPoint</Application>
  <PresentationFormat>On-screen Show (4:3)</PresentationFormat>
  <Paragraphs>27</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Aptos Display</vt:lpstr>
      <vt:lpstr>Arial</vt:lpstr>
      <vt:lpstr>Calibri</vt:lpstr>
      <vt:lpstr>Office Theme</vt:lpstr>
      <vt:lpstr>ARE WE ASHAMED?</vt:lpstr>
      <vt:lpstr>PAUL WAS PERSUADED</vt:lpstr>
      <vt:lpstr>CHRIST DIED FOR US</vt:lpstr>
      <vt:lpstr>TO COMFORT AND REJOICE</vt:lpstr>
      <vt:lpstr>TO HOLD FAST</vt:lpstr>
      <vt:lpstr>PowerPoint Presentation</vt:lpstr>
      <vt:lpstr>A BETTER HOPE</vt:lpstr>
      <vt:lpstr>THE GOSPEL</vt:lpstr>
      <vt:lpstr>PowerPoint Presentation</vt:lpstr>
      <vt:lpstr>OBEYING THE GOSPEL</vt:lpstr>
      <vt:lpstr>TO BE CHRIST-LIKE</vt:lpstr>
      <vt:lpstr>HEAR, BELIEVE, REPENT, CONFESS, BE BAPTIZED, STAY FAITHFUL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We Ashamed?</dc:title>
  <dc:creator>Bruce Molock</dc:creator>
  <cp:lastModifiedBy>Richard Lidh</cp:lastModifiedBy>
  <cp:revision>5</cp:revision>
  <cp:lastPrinted>2024-01-27T22:13:20Z</cp:lastPrinted>
  <dcterms:created xsi:type="dcterms:W3CDTF">2024-01-19T03:16:35Z</dcterms:created>
  <dcterms:modified xsi:type="dcterms:W3CDTF">2024-01-27T22:13:49Z</dcterms:modified>
</cp:coreProperties>
</file>